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5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60CDF-A7BE-4131-B157-CDBF78ACEEE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C4634-86A0-4DD7-B526-1307E71ECAE0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Goal</a:t>
          </a:r>
        </a:p>
      </dgm:t>
    </dgm:pt>
    <dgm:pt modelId="{B5B46FD4-2019-4391-A157-7ED59B107B43}" type="parTrans" cxnId="{A49E0BCE-7750-426C-98AE-54122598F4BD}">
      <dgm:prSet/>
      <dgm:spPr/>
      <dgm:t>
        <a:bodyPr/>
        <a:lstStyle/>
        <a:p>
          <a:endParaRPr lang="en-US"/>
        </a:p>
      </dgm:t>
    </dgm:pt>
    <dgm:pt modelId="{90C29E56-BC33-4390-BE82-7FF589A16753}" type="sibTrans" cxnId="{A49E0BCE-7750-426C-98AE-54122598F4BD}">
      <dgm:prSet/>
      <dgm:spPr/>
      <dgm:t>
        <a:bodyPr/>
        <a:lstStyle/>
        <a:p>
          <a:endParaRPr lang="en-US"/>
        </a:p>
      </dgm:t>
    </dgm:pt>
    <dgm:pt modelId="{30867954-DFF4-43D3-A18E-E1D347D4DB02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Build a deep learning model to classify skin lesions as benign or malignant, aiding early melanoma detection</a:t>
          </a:r>
        </a:p>
      </dgm:t>
    </dgm:pt>
    <dgm:pt modelId="{C664884E-1543-4345-AB5E-46033EAA8085}" type="parTrans" cxnId="{5F7B36B4-D877-4562-B123-69E05E74B98E}">
      <dgm:prSet/>
      <dgm:spPr/>
      <dgm:t>
        <a:bodyPr/>
        <a:lstStyle/>
        <a:p>
          <a:endParaRPr lang="en-US"/>
        </a:p>
      </dgm:t>
    </dgm:pt>
    <dgm:pt modelId="{9E9D68D5-FF47-49E1-AF6E-25AA4A7DDC14}" type="sibTrans" cxnId="{5F7B36B4-D877-4562-B123-69E05E74B98E}">
      <dgm:prSet/>
      <dgm:spPr/>
      <dgm:t>
        <a:bodyPr/>
        <a:lstStyle/>
        <a:p>
          <a:endParaRPr lang="en-US"/>
        </a:p>
      </dgm:t>
    </dgm:pt>
    <dgm:pt modelId="{FEE500CF-3710-4A19-9F84-F5296F3AEE04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Objective</a:t>
          </a:r>
        </a:p>
      </dgm:t>
    </dgm:pt>
    <dgm:pt modelId="{F4A4DEA9-7620-440D-B5FC-CA8497BE6CE8}" type="parTrans" cxnId="{CE6DEC8E-D6FA-44F8-9248-42638AEB605A}">
      <dgm:prSet/>
      <dgm:spPr/>
      <dgm:t>
        <a:bodyPr/>
        <a:lstStyle/>
        <a:p>
          <a:endParaRPr lang="en-US"/>
        </a:p>
      </dgm:t>
    </dgm:pt>
    <dgm:pt modelId="{7F96CE89-0C19-4E21-9EDA-2317120E2CE6}" type="sibTrans" cxnId="{CE6DEC8E-D6FA-44F8-9248-42638AEB605A}">
      <dgm:prSet/>
      <dgm:spPr/>
      <dgm:t>
        <a:bodyPr/>
        <a:lstStyle/>
        <a:p>
          <a:endParaRPr lang="en-US"/>
        </a:p>
      </dgm:t>
    </dgm:pt>
    <dgm:pt modelId="{1F4FC004-AEC1-4247-BE42-09C25D0852F8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Fine-tuning a ResNet50 model, boost accuracy with data augmentation, and use Grad-CAM to visualize predictions.</a:t>
          </a:r>
        </a:p>
      </dgm:t>
    </dgm:pt>
    <dgm:pt modelId="{BD1D8FFA-F1B9-4899-AA12-E0F5AFE2CB20}" type="parTrans" cxnId="{18AA04A4-B766-4DE6-9953-19FAE41B1268}">
      <dgm:prSet/>
      <dgm:spPr/>
      <dgm:t>
        <a:bodyPr/>
        <a:lstStyle/>
        <a:p>
          <a:endParaRPr lang="en-US"/>
        </a:p>
      </dgm:t>
    </dgm:pt>
    <dgm:pt modelId="{520DFC92-6AF9-4311-BE03-1ECA4C3262DC}" type="sibTrans" cxnId="{18AA04A4-B766-4DE6-9953-19FAE41B1268}">
      <dgm:prSet/>
      <dgm:spPr/>
      <dgm:t>
        <a:bodyPr/>
        <a:lstStyle/>
        <a:p>
          <a:endParaRPr lang="en-US"/>
        </a:p>
      </dgm:t>
    </dgm:pt>
    <dgm:pt modelId="{138E123F-5AD0-4381-92EF-BA19F8B4C5D1}" type="pres">
      <dgm:prSet presAssocID="{AFD60CDF-A7BE-4131-B157-CDBF78ACEEE2}" presName="root" presStyleCnt="0">
        <dgm:presLayoutVars>
          <dgm:dir/>
          <dgm:resizeHandles val="exact"/>
        </dgm:presLayoutVars>
      </dgm:prSet>
      <dgm:spPr/>
    </dgm:pt>
    <dgm:pt modelId="{D8FF789B-57AA-4B9C-B708-BDDEF86EBF2B}" type="pres">
      <dgm:prSet presAssocID="{955C4634-86A0-4DD7-B526-1307E71ECAE0}" presName="compNode" presStyleCnt="0"/>
      <dgm:spPr/>
    </dgm:pt>
    <dgm:pt modelId="{89CFE1B6-37E6-451F-998C-6C97BF1DA24D}" type="pres">
      <dgm:prSet presAssocID="{955C4634-86A0-4DD7-B526-1307E71ECAE0}" presName="iconRect" presStyleLbl="node1" presStyleIdx="0" presStyleCnt="2" custLinFactX="130" custLinFactNeighborX="100000" custLinFactNeighborY="160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5827B693-12ED-4E77-9DFE-5BBD54E75AA1}" type="pres">
      <dgm:prSet presAssocID="{955C4634-86A0-4DD7-B526-1307E71ECAE0}" presName="iconSpace" presStyleCnt="0"/>
      <dgm:spPr/>
    </dgm:pt>
    <dgm:pt modelId="{64C0F0A7-9514-4DC8-8E8D-7B70018AF577}" type="pres">
      <dgm:prSet presAssocID="{955C4634-86A0-4DD7-B526-1307E71ECAE0}" presName="parTx" presStyleLbl="revTx" presStyleIdx="0" presStyleCnt="4">
        <dgm:presLayoutVars>
          <dgm:chMax val="0"/>
          <dgm:chPref val="0"/>
        </dgm:presLayoutVars>
      </dgm:prSet>
      <dgm:spPr/>
    </dgm:pt>
    <dgm:pt modelId="{92769980-6C98-4818-9A1E-ABD2BD0DE6EE}" type="pres">
      <dgm:prSet presAssocID="{955C4634-86A0-4DD7-B526-1307E71ECAE0}" presName="txSpace" presStyleCnt="0"/>
      <dgm:spPr/>
    </dgm:pt>
    <dgm:pt modelId="{678F17A4-BB4A-41B3-833A-1C969882C026}" type="pres">
      <dgm:prSet presAssocID="{955C4634-86A0-4DD7-B526-1307E71ECAE0}" presName="desTx" presStyleLbl="revTx" presStyleIdx="1" presStyleCnt="4" custScaleY="136030" custLinFactNeighborX="-19" custLinFactNeighborY="14430">
        <dgm:presLayoutVars/>
      </dgm:prSet>
      <dgm:spPr/>
    </dgm:pt>
    <dgm:pt modelId="{B6A3507B-CDE5-4027-90C4-CE164DD79CDD}" type="pres">
      <dgm:prSet presAssocID="{90C29E56-BC33-4390-BE82-7FF589A16753}" presName="sibTrans" presStyleCnt="0"/>
      <dgm:spPr/>
    </dgm:pt>
    <dgm:pt modelId="{6FEC8E02-0808-46B2-AD27-02806350F5BC}" type="pres">
      <dgm:prSet presAssocID="{FEE500CF-3710-4A19-9F84-F5296F3AEE04}" presName="compNode" presStyleCnt="0"/>
      <dgm:spPr/>
    </dgm:pt>
    <dgm:pt modelId="{CA1473C9-CDC4-413F-B60D-C85A3DBADC06}" type="pres">
      <dgm:prSet presAssocID="{FEE500CF-3710-4A19-9F84-F5296F3AEE04}" presName="iconRect" presStyleLbl="node1" presStyleIdx="1" presStyleCnt="2" custLinFactNeighborX="90566" custLinFactNeighborY="-535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BB7A4A-0AB3-4622-8319-FC7CFF85B8D8}" type="pres">
      <dgm:prSet presAssocID="{FEE500CF-3710-4A19-9F84-F5296F3AEE04}" presName="iconSpace" presStyleCnt="0"/>
      <dgm:spPr/>
    </dgm:pt>
    <dgm:pt modelId="{365F2F93-AD8D-431A-B764-E6EE34B74614}" type="pres">
      <dgm:prSet presAssocID="{FEE500CF-3710-4A19-9F84-F5296F3AEE04}" presName="parTx" presStyleLbl="revTx" presStyleIdx="2" presStyleCnt="4" custLinFactNeighborX="19" custLinFactNeighborY="-29921">
        <dgm:presLayoutVars>
          <dgm:chMax val="0"/>
          <dgm:chPref val="0"/>
        </dgm:presLayoutVars>
      </dgm:prSet>
      <dgm:spPr/>
    </dgm:pt>
    <dgm:pt modelId="{A9215325-67D2-4A4C-A7B0-3232161466A1}" type="pres">
      <dgm:prSet presAssocID="{FEE500CF-3710-4A19-9F84-F5296F3AEE04}" presName="txSpace" presStyleCnt="0"/>
      <dgm:spPr/>
    </dgm:pt>
    <dgm:pt modelId="{D0F9256D-3305-46F0-B1AC-731234AE84AB}" type="pres">
      <dgm:prSet presAssocID="{FEE500CF-3710-4A19-9F84-F5296F3AEE04}" presName="desTx" presStyleLbl="revTx" presStyleIdx="3" presStyleCnt="4" custLinFactNeighborX="19" custLinFactNeighborY="-11580">
        <dgm:presLayoutVars/>
      </dgm:prSet>
      <dgm:spPr/>
    </dgm:pt>
  </dgm:ptLst>
  <dgm:cxnLst>
    <dgm:cxn modelId="{663AC628-9402-49B0-A649-D916F94EE6E7}" type="presOf" srcId="{30867954-DFF4-43D3-A18E-E1D347D4DB02}" destId="{678F17A4-BB4A-41B3-833A-1C969882C026}" srcOrd="0" destOrd="0" presId="urn:microsoft.com/office/officeart/2018/2/layout/IconLabelDescriptionList"/>
    <dgm:cxn modelId="{FD4B7636-E31A-4F42-B6E2-3D5F1E5501A0}" type="presOf" srcId="{FEE500CF-3710-4A19-9F84-F5296F3AEE04}" destId="{365F2F93-AD8D-431A-B764-E6EE34B74614}" srcOrd="0" destOrd="0" presId="urn:microsoft.com/office/officeart/2018/2/layout/IconLabelDescriptionList"/>
    <dgm:cxn modelId="{CE6DEC8E-D6FA-44F8-9248-42638AEB605A}" srcId="{AFD60CDF-A7BE-4131-B157-CDBF78ACEEE2}" destId="{FEE500CF-3710-4A19-9F84-F5296F3AEE04}" srcOrd="1" destOrd="0" parTransId="{F4A4DEA9-7620-440D-B5FC-CA8497BE6CE8}" sibTransId="{7F96CE89-0C19-4E21-9EDA-2317120E2CE6}"/>
    <dgm:cxn modelId="{18AA04A4-B766-4DE6-9953-19FAE41B1268}" srcId="{FEE500CF-3710-4A19-9F84-F5296F3AEE04}" destId="{1F4FC004-AEC1-4247-BE42-09C25D0852F8}" srcOrd="0" destOrd="0" parTransId="{BD1D8FFA-F1B9-4899-AA12-E0F5AFE2CB20}" sibTransId="{520DFC92-6AF9-4311-BE03-1ECA4C3262DC}"/>
    <dgm:cxn modelId="{5F7B36B4-D877-4562-B123-69E05E74B98E}" srcId="{955C4634-86A0-4DD7-B526-1307E71ECAE0}" destId="{30867954-DFF4-43D3-A18E-E1D347D4DB02}" srcOrd="0" destOrd="0" parTransId="{C664884E-1543-4345-AB5E-46033EAA8085}" sibTransId="{9E9D68D5-FF47-49E1-AF6E-25AA4A7DDC14}"/>
    <dgm:cxn modelId="{19B8A4B7-82F8-4763-BE68-77EC7670A4D8}" type="presOf" srcId="{955C4634-86A0-4DD7-B526-1307E71ECAE0}" destId="{64C0F0A7-9514-4DC8-8E8D-7B70018AF577}" srcOrd="0" destOrd="0" presId="urn:microsoft.com/office/officeart/2018/2/layout/IconLabelDescriptionList"/>
    <dgm:cxn modelId="{0D4DADCD-7719-448E-981D-892DDC1AF1DC}" type="presOf" srcId="{1F4FC004-AEC1-4247-BE42-09C25D0852F8}" destId="{D0F9256D-3305-46F0-B1AC-731234AE84AB}" srcOrd="0" destOrd="0" presId="urn:microsoft.com/office/officeart/2018/2/layout/IconLabelDescriptionList"/>
    <dgm:cxn modelId="{A49E0BCE-7750-426C-98AE-54122598F4BD}" srcId="{AFD60CDF-A7BE-4131-B157-CDBF78ACEEE2}" destId="{955C4634-86A0-4DD7-B526-1307E71ECAE0}" srcOrd="0" destOrd="0" parTransId="{B5B46FD4-2019-4391-A157-7ED59B107B43}" sibTransId="{90C29E56-BC33-4390-BE82-7FF589A16753}"/>
    <dgm:cxn modelId="{7C4EDDFF-B2B1-4C2E-80F3-1243313A8B59}" type="presOf" srcId="{AFD60CDF-A7BE-4131-B157-CDBF78ACEEE2}" destId="{138E123F-5AD0-4381-92EF-BA19F8B4C5D1}" srcOrd="0" destOrd="0" presId="urn:microsoft.com/office/officeart/2018/2/layout/IconLabelDescriptionList"/>
    <dgm:cxn modelId="{6E0A59C3-FFB1-4DAF-B77B-3110B20B22A3}" type="presParOf" srcId="{138E123F-5AD0-4381-92EF-BA19F8B4C5D1}" destId="{D8FF789B-57AA-4B9C-B708-BDDEF86EBF2B}" srcOrd="0" destOrd="0" presId="urn:microsoft.com/office/officeart/2018/2/layout/IconLabelDescriptionList"/>
    <dgm:cxn modelId="{8080EBFD-7BF4-4EC8-AE81-3B0CDA941718}" type="presParOf" srcId="{D8FF789B-57AA-4B9C-B708-BDDEF86EBF2B}" destId="{89CFE1B6-37E6-451F-998C-6C97BF1DA24D}" srcOrd="0" destOrd="0" presId="urn:microsoft.com/office/officeart/2018/2/layout/IconLabelDescriptionList"/>
    <dgm:cxn modelId="{EBBC3E95-F2E6-4E87-AE87-3D178572EB62}" type="presParOf" srcId="{D8FF789B-57AA-4B9C-B708-BDDEF86EBF2B}" destId="{5827B693-12ED-4E77-9DFE-5BBD54E75AA1}" srcOrd="1" destOrd="0" presId="urn:microsoft.com/office/officeart/2018/2/layout/IconLabelDescriptionList"/>
    <dgm:cxn modelId="{AF5168E5-EFE4-4AEB-9185-92AF8EA80319}" type="presParOf" srcId="{D8FF789B-57AA-4B9C-B708-BDDEF86EBF2B}" destId="{64C0F0A7-9514-4DC8-8E8D-7B70018AF577}" srcOrd="2" destOrd="0" presId="urn:microsoft.com/office/officeart/2018/2/layout/IconLabelDescriptionList"/>
    <dgm:cxn modelId="{D167BF5D-9BE7-4AC5-8BFB-18F13226054F}" type="presParOf" srcId="{D8FF789B-57AA-4B9C-B708-BDDEF86EBF2B}" destId="{92769980-6C98-4818-9A1E-ABD2BD0DE6EE}" srcOrd="3" destOrd="0" presId="urn:microsoft.com/office/officeart/2018/2/layout/IconLabelDescriptionList"/>
    <dgm:cxn modelId="{88EDAA26-34A9-4DEB-913E-EA536EEDF352}" type="presParOf" srcId="{D8FF789B-57AA-4B9C-B708-BDDEF86EBF2B}" destId="{678F17A4-BB4A-41B3-833A-1C969882C026}" srcOrd="4" destOrd="0" presId="urn:microsoft.com/office/officeart/2018/2/layout/IconLabelDescriptionList"/>
    <dgm:cxn modelId="{EE0E58B2-21CC-4925-8AE0-5702E6B0FAE6}" type="presParOf" srcId="{138E123F-5AD0-4381-92EF-BA19F8B4C5D1}" destId="{B6A3507B-CDE5-4027-90C4-CE164DD79CDD}" srcOrd="1" destOrd="0" presId="urn:microsoft.com/office/officeart/2018/2/layout/IconLabelDescriptionList"/>
    <dgm:cxn modelId="{FD8C9BCC-9755-4D09-B15E-7343AE8A1DF4}" type="presParOf" srcId="{138E123F-5AD0-4381-92EF-BA19F8B4C5D1}" destId="{6FEC8E02-0808-46B2-AD27-02806350F5BC}" srcOrd="2" destOrd="0" presId="urn:microsoft.com/office/officeart/2018/2/layout/IconLabelDescriptionList"/>
    <dgm:cxn modelId="{280A97D3-F2FD-4127-BBE5-4779483D79BA}" type="presParOf" srcId="{6FEC8E02-0808-46B2-AD27-02806350F5BC}" destId="{CA1473C9-CDC4-413F-B60D-C85A3DBADC06}" srcOrd="0" destOrd="0" presId="urn:microsoft.com/office/officeart/2018/2/layout/IconLabelDescriptionList"/>
    <dgm:cxn modelId="{306A8607-FDCB-49A8-BB89-DF9D9690F0A2}" type="presParOf" srcId="{6FEC8E02-0808-46B2-AD27-02806350F5BC}" destId="{57BB7A4A-0AB3-4622-8319-FC7CFF85B8D8}" srcOrd="1" destOrd="0" presId="urn:microsoft.com/office/officeart/2018/2/layout/IconLabelDescriptionList"/>
    <dgm:cxn modelId="{33CDE63F-E8FF-458C-8800-B1826E81C027}" type="presParOf" srcId="{6FEC8E02-0808-46B2-AD27-02806350F5BC}" destId="{365F2F93-AD8D-431A-B764-E6EE34B74614}" srcOrd="2" destOrd="0" presId="urn:microsoft.com/office/officeart/2018/2/layout/IconLabelDescriptionList"/>
    <dgm:cxn modelId="{04033FE8-B3B6-4822-9BC2-F305A167AB36}" type="presParOf" srcId="{6FEC8E02-0808-46B2-AD27-02806350F5BC}" destId="{A9215325-67D2-4A4C-A7B0-3232161466A1}" srcOrd="3" destOrd="0" presId="urn:microsoft.com/office/officeart/2018/2/layout/IconLabelDescriptionList"/>
    <dgm:cxn modelId="{5BEB2B53-D977-41A0-8379-4C24C826BC74}" type="presParOf" srcId="{6FEC8E02-0808-46B2-AD27-02806350F5BC}" destId="{D0F9256D-3305-46F0-B1AC-731234AE84A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FE1B6-37E6-451F-998C-6C97BF1DA24D}">
      <dsp:nvSpPr>
        <dsp:cNvPr id="0" name=""/>
        <dsp:cNvSpPr/>
      </dsp:nvSpPr>
      <dsp:spPr>
        <a:xfrm>
          <a:off x="1215966" y="601380"/>
          <a:ext cx="1213734" cy="1213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0F0A7-9514-4DC8-8E8D-7B70018AF577}">
      <dsp:nvSpPr>
        <dsp:cNvPr id="0" name=""/>
        <dsp:cNvSpPr/>
      </dsp:nvSpPr>
      <dsp:spPr>
        <a:xfrm>
          <a:off x="654" y="1912339"/>
          <a:ext cx="3467812" cy="52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 dirty="0"/>
            <a:t>Goal</a:t>
          </a:r>
        </a:p>
      </dsp:txBody>
      <dsp:txXfrm>
        <a:off x="654" y="1912339"/>
        <a:ext cx="3467812" cy="520171"/>
      </dsp:txXfrm>
    </dsp:sp>
    <dsp:sp modelId="{678F17A4-BB4A-41B3-833A-1C969882C026}">
      <dsp:nvSpPr>
        <dsp:cNvPr id="0" name=""/>
        <dsp:cNvSpPr/>
      </dsp:nvSpPr>
      <dsp:spPr>
        <a:xfrm>
          <a:off x="0" y="2457787"/>
          <a:ext cx="3467812" cy="110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a deep learning model to classify skin lesions as benign or malignant, aiding early melanoma detection</a:t>
          </a:r>
        </a:p>
      </dsp:txBody>
      <dsp:txXfrm>
        <a:off x="0" y="2457787"/>
        <a:ext cx="3467812" cy="1100389"/>
      </dsp:txXfrm>
    </dsp:sp>
    <dsp:sp modelId="{CA1473C9-CDC4-413F-B60D-C85A3DBADC06}">
      <dsp:nvSpPr>
        <dsp:cNvPr id="0" name=""/>
        <dsp:cNvSpPr/>
      </dsp:nvSpPr>
      <dsp:spPr>
        <a:xfrm>
          <a:off x="5174564" y="589732"/>
          <a:ext cx="1213734" cy="1213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5F2F93-AD8D-431A-B764-E6EE34B74614}">
      <dsp:nvSpPr>
        <dsp:cNvPr id="0" name=""/>
        <dsp:cNvSpPr/>
      </dsp:nvSpPr>
      <dsp:spPr>
        <a:xfrm>
          <a:off x="4075988" y="1829563"/>
          <a:ext cx="3467812" cy="520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 dirty="0"/>
            <a:t>Objective</a:t>
          </a:r>
        </a:p>
      </dsp:txBody>
      <dsp:txXfrm>
        <a:off x="4075988" y="1829563"/>
        <a:ext cx="3467812" cy="520171"/>
      </dsp:txXfrm>
    </dsp:sp>
    <dsp:sp modelId="{D0F9256D-3305-46F0-B1AC-731234AE84AB}">
      <dsp:nvSpPr>
        <dsp:cNvPr id="0" name=""/>
        <dsp:cNvSpPr/>
      </dsp:nvSpPr>
      <dsp:spPr>
        <a:xfrm>
          <a:off x="4075988" y="2465978"/>
          <a:ext cx="3467812" cy="808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Fine-tuning a ResNet50 model, boost accuracy with data augmentation, and use Grad-CAM to visualize predictions.</a:t>
          </a:r>
        </a:p>
      </dsp:txBody>
      <dsp:txXfrm>
        <a:off x="4075988" y="2465978"/>
        <a:ext cx="3467812" cy="808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49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1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1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5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350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2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54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78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2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1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068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1" y="336757"/>
            <a:ext cx="8573678" cy="3288696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Kent State University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Machine Learning Final Project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Melanoma Detection Using Deep Learning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B7B7A-D74B-7B28-9378-206161A7B53F}"/>
              </a:ext>
            </a:extLst>
          </p:cNvPr>
          <p:cNvSpPr txBox="1"/>
          <p:nvPr/>
        </p:nvSpPr>
        <p:spPr>
          <a:xfrm>
            <a:off x="4286839" y="4326901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Aishwarya Lingam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811321442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425D50-793F-440D-8F8E-5A0F64F9E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1476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67"/>
    </mc:Choice>
    <mc:Fallback>
      <p:transition spd="slow" advTm="15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dirty="0"/>
              <a:t> &amp; 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8AA2E1-F93C-C832-A3D8-648F06D831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074514"/>
              </p:ext>
            </p:extLst>
          </p:nvPr>
        </p:nvGraphicFramePr>
        <p:xfrm>
          <a:off x="822959" y="1845734"/>
          <a:ext cx="754380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3F9A9C7-1662-A386-55C9-AB82F564FC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75318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2"/>
    </mc:Choice>
    <mc:Fallback>
      <p:transition spd="slow" advTm="39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&amp;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175687"/>
          </a:xfrm>
        </p:spPr>
        <p:txBody>
          <a:bodyPr>
            <a:normAutofit/>
          </a:bodyPr>
          <a:lstStyle/>
          <a:p>
            <a:r>
              <a:rPr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10,000 labeled skin images for benign and malignant cases.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9600 images for training and 1000 images for evaluation of model.</a:t>
            </a:r>
          </a:p>
          <a:p>
            <a:pPr marL="0" indent="0"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Resized to 224x224 pixels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Normalized pixel values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Applied data augmentation (flip, rotate, zoom) 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Train-validation-Test split for 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FFB13-9F90-629C-E15B-CFD0271BE1B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8" r="23505" b="4575"/>
          <a:stretch/>
        </p:blipFill>
        <p:spPr>
          <a:xfrm>
            <a:off x="4279769" y="3082563"/>
            <a:ext cx="4041272" cy="189212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E547DE-7F18-A535-8C26-A0317FC726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76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78"/>
    </mc:Choice>
    <mc:Fallback>
      <p:transition spd="slow" advTm="59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Model &amp; 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3F9A6-7522-BC3A-A4AF-016B38A39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" y="1885361"/>
            <a:ext cx="8917757" cy="419774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Used ResNet50 with transfer learning and added custom layers for melanoma classification.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Grad-CAM used for visualizing model focus on lesions.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Trained with binary cross-entropy loss and Adam optimizer.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Applied data augmentation and fine-tuned top ResNet50 layers for better accuracy.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55B5F-1683-C127-9573-C950A74E5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50" y="4464262"/>
            <a:ext cx="3543726" cy="1851698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4B365F-205A-72C3-D46A-4845865CE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76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0"/>
    </mc:Choice>
    <mc:Fallback>
      <p:transition spd="slow" advTm="3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&amp;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3"/>
            <a:ext cx="3513370" cy="4404237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Accuracy: 67.1%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AUC Score: 0.8901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Precision / Recall: Balanced overall, but high precision (0.99) for malignant cases and lower recall (0.35)</a:t>
            </a: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Confusion Matrix: Showed the model correctly identified most benign cases, but missed many malignant ones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Report: Highlighted strong precision but moderate overall performance, with an F1-score of 0.63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C70B1-2DD7-D14F-3F34-73B34B42A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18" t="2829" r="3142" b="-1"/>
          <a:stretch/>
        </p:blipFill>
        <p:spPr>
          <a:xfrm>
            <a:off x="4336330" y="1951348"/>
            <a:ext cx="4732255" cy="358218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9108E1-0FB4-6C24-751D-5FE7AD007E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760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24"/>
    </mc:Choice>
    <mc:Fallback>
      <p:transition spd="slow" advTm="4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n-IN"/>
              <a:t>Interpretability with Grad-CAM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207AE-1E13-3B7A-D909-9A68405D5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45734"/>
            <a:ext cx="3749040" cy="446079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which areas of the skin lesion images the model considers most important when predicting whether a case is benign or malignant.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Grad-CAM shows that the model focuses on key lesion areas in malignant cases, helping users understand and trust its predictions.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Step: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a Grad-CAM example image in the final version to visually demonstrate this focus.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7AFCD-B691-1CFD-3E51-A9BDD4B3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68" y="2669452"/>
            <a:ext cx="4433092" cy="222305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F0EB97-0E08-0A42-859B-148B6E391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7356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45"/>
    </mc:Choice>
    <mc:Fallback>
      <p:transition spd="slow" advTm="3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ResNet50 model gave high AUC (0.89) and strong precision for melanoma detection.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supports early and accurate cancer diagnosis.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recall and handle class imbalance.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larger, more diverse datasets.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Explore Vision Transformers and add explainable AI tools.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07303A3-252B-3911-BB2F-555F3B1AC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0199" y="6370637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4"/>
    </mc:Choice>
    <mc:Fallback>
      <p:transition spd="slow" advTm="3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67230-9A2F-49FB-A20C-60CFAA94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696" y="965200"/>
            <a:ext cx="4499251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Thank you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385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50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6F9D3F-F74B-4868-B61B-15113435A1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5020" y="56685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9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8"/>
    </mc:Choice>
    <mc:Fallback>
      <p:transition spd="slow" advTm="4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D13BABF9F49C448106F82624880596" ma:contentTypeVersion="6" ma:contentTypeDescription="Create a new document." ma:contentTypeScope="" ma:versionID="895c120c1e3bd67273ee99b540b3098b">
  <xsd:schema xmlns:xsd="http://www.w3.org/2001/XMLSchema" xmlns:xs="http://www.w3.org/2001/XMLSchema" xmlns:p="http://schemas.microsoft.com/office/2006/metadata/properties" xmlns:ns3="faf08115-ba59-4ec5-a591-d266c88b0f73" targetNamespace="http://schemas.microsoft.com/office/2006/metadata/properties" ma:root="true" ma:fieldsID="00c67cd6b22447a43b1ac77d2c606de4" ns3:_="">
    <xsd:import namespace="faf08115-ba59-4ec5-a591-d266c88b0f7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08115-ba59-4ec5-a591-d266c88b0f7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f08115-ba59-4ec5-a591-d266c88b0f73" xsi:nil="true"/>
  </documentManagement>
</p:properties>
</file>

<file path=customXml/itemProps1.xml><?xml version="1.0" encoding="utf-8"?>
<ds:datastoreItem xmlns:ds="http://schemas.openxmlformats.org/officeDocument/2006/customXml" ds:itemID="{63138DFC-A5CD-450E-8018-6AE30F533C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25473-ACB0-410A-8304-A8783249DB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f08115-ba59-4ec5-a591-d266c88b0f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649EED-4F65-43C1-990D-01F94821D061}">
  <ds:schemaRefs>
    <ds:schemaRef ds:uri="http://schemas.microsoft.com/office/2006/documentManagement/types"/>
    <ds:schemaRef ds:uri="faf08115-ba59-4ec5-a591-d266c88b0f73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428</TotalTime>
  <Words>383</Words>
  <Application>Microsoft Office PowerPoint</Application>
  <PresentationFormat>On-screen Show (4:3)</PresentationFormat>
  <Paragraphs>50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Retrospect</vt:lpstr>
      <vt:lpstr>Kent State University  Advanced Machine Learning Final Project   Melanoma Detection Using Deep Learning </vt:lpstr>
      <vt:lpstr>Goal &amp; Objective</vt:lpstr>
      <vt:lpstr>Dataset &amp; Preprocessing</vt:lpstr>
      <vt:lpstr>Model &amp; Training</vt:lpstr>
      <vt:lpstr>Results &amp; Evaluation</vt:lpstr>
      <vt:lpstr>Interpretability with Grad-CAM</vt:lpstr>
      <vt:lpstr>Conclusion &amp; Future Work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Aishwarya Lingam</cp:lastModifiedBy>
  <cp:revision>25</cp:revision>
  <dcterms:created xsi:type="dcterms:W3CDTF">2013-01-27T09:14:16Z</dcterms:created>
  <dcterms:modified xsi:type="dcterms:W3CDTF">2025-04-30T02:10:58Z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0x01010063D13BABF9F49C448106F82624880596</vt:lpwstr>
  </property>
</Properties>
</file>